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</p:sldMasterIdLst>
  <p:sldIdLst>
    <p:sldId id="257" r:id="rId4"/>
    <p:sldId id="258" r:id="rId5"/>
    <p:sldId id="301" r:id="rId6"/>
    <p:sldId id="260" r:id="rId7"/>
    <p:sldId id="259" r:id="rId8"/>
    <p:sldId id="349" r:id="rId9"/>
    <p:sldId id="261" r:id="rId10"/>
    <p:sldId id="262" r:id="rId11"/>
    <p:sldId id="371" r:id="rId12"/>
    <p:sldId id="372" r:id="rId13"/>
    <p:sldId id="354" r:id="rId14"/>
    <p:sldId id="375" r:id="rId15"/>
    <p:sldId id="373" r:id="rId16"/>
    <p:sldId id="267" r:id="rId17"/>
    <p:sldId id="268" r:id="rId18"/>
    <p:sldId id="269" r:id="rId19"/>
    <p:sldId id="374" r:id="rId20"/>
    <p:sldId id="284" r:id="rId21"/>
    <p:sldId id="285" r:id="rId22"/>
    <p:sldId id="286" r:id="rId23"/>
    <p:sldId id="318" r:id="rId24"/>
    <p:sldId id="346" r:id="rId25"/>
    <p:sldId id="256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00FFCC"/>
    <a:srgbClr val="6DBCD1"/>
    <a:srgbClr val="D4E5F4"/>
    <a:srgbClr val="DEEBF6"/>
    <a:srgbClr val="98B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2024 </a:t>
            </a:r>
            <a:r>
              <a:rPr lang="tr-TR" sz="2700" b="1" dirty="0"/>
              <a:t>– </a:t>
            </a:r>
            <a:r>
              <a:rPr lang="tr-TR" sz="2700" b="1" dirty="0" smtClean="0"/>
              <a:t>2025 </a:t>
            </a:r>
            <a:r>
              <a:rPr lang="tr-TR" sz="2700" b="1" dirty="0"/>
              <a:t>EĞİTİM YILI 3. SINIF 1. KURUL DEĞERLENDİRMESİ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DR. BERRAK AKSAKAL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FÜ TEAD </a:t>
            </a:r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484954"/>
              </p:ext>
            </p:extLst>
          </p:nvPr>
        </p:nvGraphicFramePr>
        <p:xfrm>
          <a:off x="192505" y="288756"/>
          <a:ext cx="11839072" cy="6445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1296">
                  <a:extLst>
                    <a:ext uri="{9D8B030D-6E8A-4147-A177-3AD203B41FA5}">
                      <a16:colId xmlns:a16="http://schemas.microsoft.com/office/drawing/2014/main" val="466300688"/>
                    </a:ext>
                  </a:extLst>
                </a:gridCol>
                <a:gridCol w="1691296">
                  <a:extLst>
                    <a:ext uri="{9D8B030D-6E8A-4147-A177-3AD203B41FA5}">
                      <a16:colId xmlns:a16="http://schemas.microsoft.com/office/drawing/2014/main" val="3460111831"/>
                    </a:ext>
                  </a:extLst>
                </a:gridCol>
                <a:gridCol w="1691296">
                  <a:extLst>
                    <a:ext uri="{9D8B030D-6E8A-4147-A177-3AD203B41FA5}">
                      <a16:colId xmlns:a16="http://schemas.microsoft.com/office/drawing/2014/main" val="1061199660"/>
                    </a:ext>
                  </a:extLst>
                </a:gridCol>
                <a:gridCol w="1691296">
                  <a:extLst>
                    <a:ext uri="{9D8B030D-6E8A-4147-A177-3AD203B41FA5}">
                      <a16:colId xmlns:a16="http://schemas.microsoft.com/office/drawing/2014/main" val="3918201574"/>
                    </a:ext>
                  </a:extLst>
                </a:gridCol>
                <a:gridCol w="1691296">
                  <a:extLst>
                    <a:ext uri="{9D8B030D-6E8A-4147-A177-3AD203B41FA5}">
                      <a16:colId xmlns:a16="http://schemas.microsoft.com/office/drawing/2014/main" val="1147543151"/>
                    </a:ext>
                  </a:extLst>
                </a:gridCol>
                <a:gridCol w="1691296">
                  <a:extLst>
                    <a:ext uri="{9D8B030D-6E8A-4147-A177-3AD203B41FA5}">
                      <a16:colId xmlns:a16="http://schemas.microsoft.com/office/drawing/2014/main" val="1723752923"/>
                    </a:ext>
                  </a:extLst>
                </a:gridCol>
                <a:gridCol w="1691296">
                  <a:extLst>
                    <a:ext uri="{9D8B030D-6E8A-4147-A177-3AD203B41FA5}">
                      <a16:colId xmlns:a16="http://schemas.microsoft.com/office/drawing/2014/main" val="2386744502"/>
                    </a:ext>
                  </a:extLst>
                </a:gridCol>
              </a:tblGrid>
              <a:tr h="65772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BARAJA TAKILAN ÖĞRENCİ SAYISI (DERS GRUPLARINA GÖRE)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4E5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669837"/>
                  </a:ext>
                </a:extLst>
              </a:tr>
              <a:tr h="89139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SINAV-DERS ADI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Çocuk Sağ. ve </a:t>
                      </a:r>
                      <a:r>
                        <a:rPr lang="tr-TR" sz="1800" b="1" u="none" strike="noStrike" dirty="0" err="1">
                          <a:effectLst/>
                        </a:rPr>
                        <a:t>Hast</a:t>
                      </a:r>
                      <a:r>
                        <a:rPr lang="tr-TR" sz="1800" b="1" u="none" strike="noStrike" dirty="0">
                          <a:effectLst/>
                        </a:rPr>
                        <a:t>.+ Nükleer Tıp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Parazitoloji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İç Hastalıkları 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Biyokimya 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Acil Tıp 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Genetik 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014236"/>
                  </a:ext>
                </a:extLst>
              </a:tr>
              <a:tr h="48118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Uygulama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50714219"/>
                  </a:ext>
                </a:extLst>
              </a:tr>
              <a:tr h="48118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Not Değeri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10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4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8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12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7906655"/>
                  </a:ext>
                </a:extLst>
              </a:tr>
              <a:tr h="59426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Değerlendirme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62399606"/>
                  </a:ext>
                </a:extLst>
              </a:tr>
              <a:tr h="59426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Öğrenci Sayısı         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1" u="none" strike="noStrike" dirty="0">
                          <a:effectLst/>
                        </a:rPr>
                        <a:t>1                          </a:t>
                      </a:r>
                      <a:br>
                        <a:rPr lang="tr-TR" sz="1800" b="1" i="1" u="none" strike="noStrike" dirty="0">
                          <a:effectLst/>
                        </a:rPr>
                      </a:br>
                      <a:r>
                        <a:rPr lang="tr-TR" sz="1800" b="1" i="1" u="none" strike="noStrike" dirty="0">
                          <a:effectLst/>
                        </a:rPr>
                        <a:t>% 0,37</a:t>
                      </a:r>
                      <a:endParaRPr lang="tr-TR" sz="1800" b="1" i="1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1" u="none" strike="noStrike" dirty="0">
                          <a:effectLst/>
                        </a:rPr>
                        <a:t>12                          </a:t>
                      </a:r>
                      <a:br>
                        <a:rPr lang="tr-TR" sz="1800" b="1" i="1" u="none" strike="noStrike" dirty="0">
                          <a:effectLst/>
                        </a:rPr>
                      </a:br>
                      <a:r>
                        <a:rPr lang="tr-TR" sz="1800" b="1" i="1" u="none" strike="noStrike" dirty="0">
                          <a:effectLst/>
                        </a:rPr>
                        <a:t>% 4,38</a:t>
                      </a:r>
                      <a:endParaRPr lang="tr-TR" sz="1800" b="1" i="1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1" u="none" strike="noStrike" dirty="0">
                          <a:effectLst/>
                        </a:rPr>
                        <a:t>6                          </a:t>
                      </a:r>
                      <a:br>
                        <a:rPr lang="tr-TR" sz="1800" b="1" i="1" u="none" strike="noStrike" dirty="0">
                          <a:effectLst/>
                        </a:rPr>
                      </a:br>
                      <a:r>
                        <a:rPr lang="tr-TR" sz="1800" b="1" i="1" u="none" strike="noStrike" dirty="0">
                          <a:effectLst/>
                        </a:rPr>
                        <a:t>% 2,19</a:t>
                      </a:r>
                      <a:endParaRPr lang="tr-TR" sz="1800" b="1" i="1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1" u="none" strike="noStrike" dirty="0">
                          <a:effectLst/>
                        </a:rPr>
                        <a:t>44                          </a:t>
                      </a:r>
                      <a:br>
                        <a:rPr lang="tr-TR" sz="1800" b="1" i="1" u="none" strike="noStrike" dirty="0">
                          <a:effectLst/>
                        </a:rPr>
                      </a:br>
                      <a:r>
                        <a:rPr lang="tr-TR" sz="1800" b="1" i="1" u="none" strike="noStrike" dirty="0">
                          <a:effectLst/>
                        </a:rPr>
                        <a:t>% 16,06</a:t>
                      </a:r>
                      <a:endParaRPr lang="tr-TR" sz="1800" b="1" i="1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1" u="none" strike="noStrike" dirty="0">
                          <a:effectLst/>
                        </a:rPr>
                        <a:t>86                          </a:t>
                      </a:r>
                      <a:br>
                        <a:rPr lang="tr-TR" sz="1800" b="1" i="1" u="none" strike="noStrike" dirty="0">
                          <a:effectLst/>
                        </a:rPr>
                      </a:br>
                      <a:r>
                        <a:rPr lang="tr-TR" sz="1800" b="1" i="1" u="none" strike="noStrike" dirty="0">
                          <a:effectLst/>
                        </a:rPr>
                        <a:t>% 31,39</a:t>
                      </a:r>
                      <a:endParaRPr lang="tr-TR" sz="1800" b="1" i="1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1" u="none" strike="noStrike" dirty="0">
                          <a:effectLst/>
                        </a:rPr>
                        <a:t>1                          </a:t>
                      </a:r>
                      <a:br>
                        <a:rPr lang="tr-TR" sz="1800" b="1" i="1" u="none" strike="noStrike" dirty="0">
                          <a:effectLst/>
                        </a:rPr>
                      </a:br>
                      <a:r>
                        <a:rPr lang="tr-TR" sz="1800" b="1" i="1" u="none" strike="noStrike" dirty="0">
                          <a:effectLst/>
                        </a:rPr>
                        <a:t>% 0,37</a:t>
                      </a:r>
                      <a:endParaRPr lang="tr-TR" sz="1800" b="1" i="1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909219"/>
                  </a:ext>
                </a:extLst>
              </a:tr>
              <a:tr h="59426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SINAV-DERS ADI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Farmakoloji 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Patoloji 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616881"/>
                  </a:ext>
                </a:extLst>
              </a:tr>
              <a:tr h="48118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Uygulama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53281613"/>
                  </a:ext>
                </a:extLst>
              </a:tr>
              <a:tr h="48118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Not Değeri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33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26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32035983"/>
                  </a:ext>
                </a:extLst>
              </a:tr>
              <a:tr h="59426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Değerlendirme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49812084"/>
                  </a:ext>
                </a:extLst>
              </a:tr>
              <a:tr h="59426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Öğrenci Sayısı         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4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1" u="none" strike="noStrike" dirty="0">
                          <a:effectLst/>
                        </a:rPr>
                        <a:t>18                          </a:t>
                      </a:r>
                      <a:br>
                        <a:rPr lang="tr-TR" sz="1800" b="1" i="1" u="none" strike="noStrike" dirty="0">
                          <a:effectLst/>
                        </a:rPr>
                      </a:br>
                      <a:r>
                        <a:rPr lang="tr-TR" sz="1800" b="1" i="1" u="none" strike="noStrike" dirty="0">
                          <a:effectLst/>
                        </a:rPr>
                        <a:t>% 6,57</a:t>
                      </a:r>
                      <a:endParaRPr lang="tr-TR" sz="1800" b="1" i="1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1" u="none" strike="noStrike" dirty="0">
                          <a:effectLst/>
                        </a:rPr>
                        <a:t>14                          </a:t>
                      </a:r>
                      <a:br>
                        <a:rPr lang="tr-TR" sz="1800" b="1" i="1" u="none" strike="noStrike" dirty="0">
                          <a:effectLst/>
                        </a:rPr>
                      </a:br>
                      <a:r>
                        <a:rPr lang="tr-TR" sz="1800" b="1" i="1" u="none" strike="noStrike" dirty="0">
                          <a:effectLst/>
                        </a:rPr>
                        <a:t>% 5,11</a:t>
                      </a:r>
                      <a:endParaRPr lang="tr-TR" sz="1800" b="1" i="1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29208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69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8147779"/>
              </p:ext>
            </p:extLst>
          </p:nvPr>
        </p:nvGraphicFramePr>
        <p:xfrm>
          <a:off x="756745" y="1315451"/>
          <a:ext cx="10499834" cy="536492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748012">
                  <a:extLst>
                    <a:ext uri="{9D8B030D-6E8A-4147-A177-3AD203B41FA5}">
                      <a16:colId xmlns:a16="http://schemas.microsoft.com/office/drawing/2014/main" val="2988735328"/>
                    </a:ext>
                  </a:extLst>
                </a:gridCol>
                <a:gridCol w="3202120">
                  <a:extLst>
                    <a:ext uri="{9D8B030D-6E8A-4147-A177-3AD203B41FA5}">
                      <a16:colId xmlns:a16="http://schemas.microsoft.com/office/drawing/2014/main" val="3244103509"/>
                    </a:ext>
                  </a:extLst>
                </a:gridCol>
                <a:gridCol w="2549702">
                  <a:extLst>
                    <a:ext uri="{9D8B030D-6E8A-4147-A177-3AD203B41FA5}">
                      <a16:colId xmlns:a16="http://schemas.microsoft.com/office/drawing/2014/main" val="1087682020"/>
                    </a:ext>
                  </a:extLst>
                </a:gridCol>
              </a:tblGrid>
              <a:tr h="8177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tr-TR" sz="24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200" dirty="0">
                          <a:effectLst/>
                        </a:rPr>
                        <a:t>Zorluk indeksi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200" dirty="0">
                          <a:effectLst/>
                        </a:rPr>
                        <a:t>Yorum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626432"/>
                  </a:ext>
                </a:extLst>
              </a:tr>
              <a:tr h="6495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2024-2025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8387321"/>
                  </a:ext>
                </a:extLst>
              </a:tr>
              <a:tr h="6495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67,63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KOLAY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3998990"/>
                  </a:ext>
                </a:extLst>
              </a:tr>
              <a:tr h="6495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2022-2023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71,36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KOLAY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9853389"/>
                  </a:ext>
                </a:extLst>
              </a:tr>
              <a:tr h="6495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2021-2022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56,9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ORTA GÜÇLÜKTE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3088642"/>
                  </a:ext>
                </a:extLst>
              </a:tr>
              <a:tr h="6495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2020-2021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ONLİNE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ONLİNE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879620"/>
                  </a:ext>
                </a:extLst>
              </a:tr>
              <a:tr h="6495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2019-2020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69,1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KOLAY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53491601"/>
                  </a:ext>
                </a:extLst>
              </a:tr>
              <a:tr h="6495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2018-2019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67,1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KOLAY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22997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237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8640"/>
          </a:xfrm>
        </p:spPr>
        <p:txBody>
          <a:bodyPr/>
          <a:lstStyle/>
          <a:p>
            <a:r>
              <a:rPr lang="tr-TR" b="1" dirty="0" smtClean="0"/>
              <a:t>GÜVENİRLİK</a:t>
            </a:r>
            <a:endParaRPr lang="tr-TR" b="1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008788"/>
              </p:ext>
            </p:extLst>
          </p:nvPr>
        </p:nvGraphicFramePr>
        <p:xfrm>
          <a:off x="838202" y="2243579"/>
          <a:ext cx="10066362" cy="3110363"/>
        </p:xfrm>
        <a:graphic>
          <a:graphicData uri="http://schemas.openxmlformats.org/drawingml/2006/table">
            <a:tbl>
              <a:tblPr/>
              <a:tblGrid>
                <a:gridCol w="3152085">
                  <a:extLst>
                    <a:ext uri="{9D8B030D-6E8A-4147-A177-3AD203B41FA5}">
                      <a16:colId xmlns:a16="http://schemas.microsoft.com/office/drawing/2014/main" val="671302439"/>
                    </a:ext>
                  </a:extLst>
                </a:gridCol>
                <a:gridCol w="1816624">
                  <a:extLst>
                    <a:ext uri="{9D8B030D-6E8A-4147-A177-3AD203B41FA5}">
                      <a16:colId xmlns:a16="http://schemas.microsoft.com/office/drawing/2014/main" val="1746087932"/>
                    </a:ext>
                  </a:extLst>
                </a:gridCol>
                <a:gridCol w="38100">
                  <a:extLst>
                    <a:ext uri="{9D8B030D-6E8A-4147-A177-3AD203B41FA5}">
                      <a16:colId xmlns:a16="http://schemas.microsoft.com/office/drawing/2014/main" val="2775610562"/>
                    </a:ext>
                  </a:extLst>
                </a:gridCol>
                <a:gridCol w="1590549">
                  <a:extLst>
                    <a:ext uri="{9D8B030D-6E8A-4147-A177-3AD203B41FA5}">
                      <a16:colId xmlns:a16="http://schemas.microsoft.com/office/drawing/2014/main" val="912477565"/>
                    </a:ext>
                  </a:extLst>
                </a:gridCol>
                <a:gridCol w="865110">
                  <a:extLst>
                    <a:ext uri="{9D8B030D-6E8A-4147-A177-3AD203B41FA5}">
                      <a16:colId xmlns:a16="http://schemas.microsoft.com/office/drawing/2014/main" val="2565053048"/>
                    </a:ext>
                  </a:extLst>
                </a:gridCol>
                <a:gridCol w="508492">
                  <a:extLst>
                    <a:ext uri="{9D8B030D-6E8A-4147-A177-3AD203B41FA5}">
                      <a16:colId xmlns:a16="http://schemas.microsoft.com/office/drawing/2014/main" val="2079608118"/>
                    </a:ext>
                  </a:extLst>
                </a:gridCol>
                <a:gridCol w="793455">
                  <a:extLst>
                    <a:ext uri="{9D8B030D-6E8A-4147-A177-3AD203B41FA5}">
                      <a16:colId xmlns:a16="http://schemas.microsoft.com/office/drawing/2014/main" val="1546758976"/>
                    </a:ext>
                  </a:extLst>
                </a:gridCol>
                <a:gridCol w="1301947">
                  <a:extLst>
                    <a:ext uri="{9D8B030D-6E8A-4147-A177-3AD203B41FA5}">
                      <a16:colId xmlns:a16="http://schemas.microsoft.com/office/drawing/2014/main" val="296941378"/>
                    </a:ext>
                  </a:extLst>
                </a:gridCol>
              </a:tblGrid>
              <a:tr h="56657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Cronbach's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Alpha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Reliability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Calculator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5656422"/>
                  </a:ext>
                </a:extLst>
              </a:tr>
              <a:tr h="56657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Split-Half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odd-even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Correlation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0,78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created by Del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Siegle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(del.siegle@uconn.edu) for EPSY 5601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200202"/>
                  </a:ext>
                </a:extLst>
              </a:tr>
              <a:tr h="34806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Spearman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-Brown </a:t>
                      </a:r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Prophecy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0,88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6735860"/>
                  </a:ext>
                </a:extLst>
              </a:tr>
              <a:tr h="36643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Test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68,24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1668373"/>
                  </a:ext>
                </a:extLst>
              </a:tr>
              <a:tr h="34806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Standard </a:t>
                      </a:r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Deviation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Test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11,12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304344"/>
                  </a:ext>
                </a:extLst>
              </a:tr>
              <a:tr h="56657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0,83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Questions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Subjects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227133"/>
                  </a:ext>
                </a:extLst>
              </a:tr>
              <a:tr h="34806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0,88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9495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678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200365"/>
              </p:ext>
            </p:extLst>
          </p:nvPr>
        </p:nvGraphicFramePr>
        <p:xfrm>
          <a:off x="481261" y="160423"/>
          <a:ext cx="11277601" cy="64168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2171">
                  <a:extLst>
                    <a:ext uri="{9D8B030D-6E8A-4147-A177-3AD203B41FA5}">
                      <a16:colId xmlns:a16="http://schemas.microsoft.com/office/drawing/2014/main" val="3933521792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341109158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2518872010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705169210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309579516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691388152"/>
                    </a:ext>
                  </a:extLst>
                </a:gridCol>
              </a:tblGrid>
              <a:tr h="113238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Sorunun Niteliği 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(Ayırt Edicilik)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Sayı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Çok Kolay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Kolay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 Güçlükte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Zor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141357"/>
                  </a:ext>
                </a:extLst>
              </a:tr>
              <a:tr h="754922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Bilenle bilmeyeni ayırt 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edebilen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21                        % 21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34691871"/>
                  </a:ext>
                </a:extLst>
              </a:tr>
              <a:tr h="113238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Bilenle bilmeyeni tam ayırt edemeyen (Gözden geçirilmeli)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16                        % 16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3497567"/>
                  </a:ext>
                </a:extLst>
              </a:tr>
              <a:tr h="113238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Bilenle bilmeyeni ayırt edemeyen (Düzeltilmeli, geliştirilmeli)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32                        % 32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8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81684836"/>
                  </a:ext>
                </a:extLst>
              </a:tr>
              <a:tr h="15098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Bilenle bilmeyeni ayırt edemeyen (Mutlaka testten çıkarılması gereken)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31                        % 31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730322"/>
                  </a:ext>
                </a:extLst>
              </a:tr>
              <a:tr h="754922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100                        % 100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40                        % 40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26                        % 26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21                        % 21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12                        % 12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760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5631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27741225"/>
                  </p:ext>
                </p:extLst>
              </p:nvPr>
            </p:nvGraphicFramePr>
            <p:xfrm>
              <a:off x="903890" y="2039007"/>
              <a:ext cx="10079420" cy="362607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945755">
                      <a:extLst>
                        <a:ext uri="{9D8B030D-6E8A-4147-A177-3AD203B41FA5}">
                          <a16:colId xmlns:a16="http://schemas.microsoft.com/office/drawing/2014/main" val="1662635847"/>
                        </a:ext>
                      </a:extLst>
                    </a:gridCol>
                    <a:gridCol w="3433761">
                      <a:extLst>
                        <a:ext uri="{9D8B030D-6E8A-4147-A177-3AD203B41FA5}">
                          <a16:colId xmlns:a16="http://schemas.microsoft.com/office/drawing/2014/main" val="963831690"/>
                        </a:ext>
                      </a:extLst>
                    </a:gridCol>
                    <a:gridCol w="3072916">
                      <a:extLst>
                        <a:ext uri="{9D8B030D-6E8A-4147-A177-3AD203B41FA5}">
                          <a16:colId xmlns:a16="http://schemas.microsoft.com/office/drawing/2014/main" val="3099312632"/>
                        </a:ext>
                      </a:extLst>
                    </a:gridCol>
                    <a:gridCol w="1626988">
                      <a:extLst>
                        <a:ext uri="{9D8B030D-6E8A-4147-A177-3AD203B41FA5}">
                          <a16:colId xmlns:a16="http://schemas.microsoft.com/office/drawing/2014/main" val="2326018004"/>
                        </a:ext>
                      </a:extLst>
                    </a:gridCol>
                  </a:tblGrid>
                  <a:tr h="118162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effectLst/>
                            </a:rPr>
                            <a:t>Soru numarası 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effectLst/>
                            </a:rPr>
                            <a:t>EN FAZLA DOĞRU CEVAPLANAN SORU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>
                              <a:effectLst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>
                              <a:effectLst/>
                            </a:rPr>
                            <a:t>Kişi sayısı</a:t>
                          </a:r>
                          <a:endParaRPr lang="tr-TR" sz="24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971335496"/>
                      </a:ext>
                    </a:extLst>
                  </a:tr>
                  <a:tr h="126282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effectLst/>
                            </a:rPr>
                            <a:t>38. </a:t>
                          </a:r>
                          <a:r>
                            <a:rPr lang="tr-TR" sz="2400" dirty="0">
                              <a:effectLst/>
                            </a:rPr>
                            <a:t>soru 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effectLst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>
                                    <a:effectLst/>
                                    <a:latin typeface="Cambria Math" panose="020405030504060302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effectLst/>
                            </a:rPr>
                            <a:t>273</a:t>
                          </a:r>
                          <a:endParaRPr lang="tr-TR" sz="24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effectLst/>
                            </a:rPr>
                            <a:t>% </a:t>
                          </a:r>
                          <a:r>
                            <a:rPr lang="tr-TR" sz="2400" dirty="0" smtClean="0">
                              <a:effectLst/>
                            </a:rPr>
                            <a:t>99,64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304294151"/>
                      </a:ext>
                    </a:extLst>
                  </a:tr>
                  <a:tr h="118162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effectLst/>
                            </a:rPr>
                            <a:t>16. </a:t>
                          </a:r>
                          <a:r>
                            <a:rPr lang="tr-TR" sz="2400" dirty="0">
                              <a:effectLst/>
                            </a:rPr>
                            <a:t>soru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>
                              <a:effectLst/>
                            </a:rPr>
                            <a:t> </a:t>
                          </a:r>
                          <a:endParaRPr lang="tr-TR" sz="24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>
                                    <a:effectLst/>
                                    <a:latin typeface="Cambria Math" panose="020405030504060302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effectLst/>
                            </a:rPr>
                            <a:t>253</a:t>
                          </a:r>
                          <a:endParaRPr lang="tr-TR" sz="24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effectLst/>
                            </a:rPr>
                            <a:t>% </a:t>
                          </a:r>
                          <a:r>
                            <a:rPr lang="tr-TR" sz="2400" dirty="0" smtClean="0">
                              <a:effectLst/>
                            </a:rPr>
                            <a:t>92,34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8478849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27741225"/>
                  </p:ext>
                </p:extLst>
              </p:nvPr>
            </p:nvGraphicFramePr>
            <p:xfrm>
              <a:off x="903890" y="2039007"/>
              <a:ext cx="10079420" cy="362607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945755">
                      <a:extLst>
                        <a:ext uri="{9D8B030D-6E8A-4147-A177-3AD203B41FA5}">
                          <a16:colId xmlns:a16="http://schemas.microsoft.com/office/drawing/2014/main" val="1662635847"/>
                        </a:ext>
                      </a:extLst>
                    </a:gridCol>
                    <a:gridCol w="3433761">
                      <a:extLst>
                        <a:ext uri="{9D8B030D-6E8A-4147-A177-3AD203B41FA5}">
                          <a16:colId xmlns:a16="http://schemas.microsoft.com/office/drawing/2014/main" val="963831690"/>
                        </a:ext>
                      </a:extLst>
                    </a:gridCol>
                    <a:gridCol w="3072916">
                      <a:extLst>
                        <a:ext uri="{9D8B030D-6E8A-4147-A177-3AD203B41FA5}">
                          <a16:colId xmlns:a16="http://schemas.microsoft.com/office/drawing/2014/main" val="3099312632"/>
                        </a:ext>
                      </a:extLst>
                    </a:gridCol>
                    <a:gridCol w="1626988">
                      <a:extLst>
                        <a:ext uri="{9D8B030D-6E8A-4147-A177-3AD203B41FA5}">
                          <a16:colId xmlns:a16="http://schemas.microsoft.com/office/drawing/2014/main" val="2326018004"/>
                        </a:ext>
                      </a:extLst>
                    </a:gridCol>
                  </a:tblGrid>
                  <a:tr h="118162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effectLst/>
                            </a:rPr>
                            <a:t>Soru numarası 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effectLst/>
                            </a:rPr>
                            <a:t>EN FAZLA DOĞRU CEVAPLANAN SORU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>
                              <a:effectLst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>
                              <a:effectLst/>
                            </a:rPr>
                            <a:t>Kişi sayısı</a:t>
                          </a:r>
                          <a:endParaRPr lang="tr-TR" sz="24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971335496"/>
                      </a:ext>
                    </a:extLst>
                  </a:tr>
                  <a:tr h="126282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effectLst/>
                            </a:rPr>
                            <a:t>38. </a:t>
                          </a:r>
                          <a:r>
                            <a:rPr lang="tr-TR" sz="2400" dirty="0">
                              <a:effectLst/>
                            </a:rPr>
                            <a:t>soru 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6738" t="-98077" r="-137411" b="-94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effectLst/>
                            </a:rPr>
                            <a:t>273</a:t>
                          </a:r>
                          <a:endParaRPr lang="tr-TR" sz="24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effectLst/>
                            </a:rPr>
                            <a:t>% </a:t>
                          </a:r>
                          <a:r>
                            <a:rPr lang="tr-TR" sz="2400" dirty="0" smtClean="0">
                              <a:effectLst/>
                            </a:rPr>
                            <a:t>99,64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304294151"/>
                      </a:ext>
                    </a:extLst>
                  </a:tr>
                  <a:tr h="118162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effectLst/>
                            </a:rPr>
                            <a:t>16. </a:t>
                          </a:r>
                          <a:r>
                            <a:rPr lang="tr-TR" sz="2400" dirty="0">
                              <a:effectLst/>
                            </a:rPr>
                            <a:t>soru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>
                              <a:effectLst/>
                            </a:rPr>
                            <a:t> </a:t>
                          </a:r>
                          <a:endParaRPr lang="tr-TR" sz="24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75397" t="-212371" r="-53770" b="-10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effectLst/>
                            </a:rPr>
                            <a:t>253</a:t>
                          </a:r>
                          <a:endParaRPr lang="tr-TR" sz="24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effectLst/>
                            </a:rPr>
                            <a:t>% </a:t>
                          </a:r>
                          <a:r>
                            <a:rPr lang="tr-TR" sz="2400" dirty="0" smtClean="0">
                              <a:effectLst/>
                            </a:rPr>
                            <a:t>92,34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8478849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</a:t>
            </a:r>
            <a:r>
              <a:rPr lang="tr-TR" sz="28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SORU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599" y="1600201"/>
            <a:ext cx="1125657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tr-TR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630837" y="1417638"/>
            <a:ext cx="751316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 startAt="38"/>
              <a:tabLst>
                <a:tab pos="457200" algn="l"/>
              </a:tabLst>
            </a:pP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Embriyonun / </a:t>
            </a:r>
            <a:r>
              <a:rPr lang="tr-TR" sz="2400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fetusun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gelişimine zarar vermesi beklenmeyen etken hangisidir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   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Gebe kadının gebeliği öncesinde geçirdiği ve iyileşen cilt enfeksiyonu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   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Gebe kadının kullandığı ilaçlar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   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Gebe kadının maruz kaldığı yüksek doz radyasyon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   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Gebe kadının maruz kaldığı yoğun kimyasal veya </a:t>
            </a:r>
            <a:r>
              <a:rPr lang="tr-TR" sz="2400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toksik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ajanlar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   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Gebe kadının geçirdiği enfeksiyon</a:t>
            </a:r>
            <a:b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tr-T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713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19973"/>
          </a:xfrm>
        </p:spPr>
        <p:txBody>
          <a:bodyPr/>
          <a:lstStyle/>
          <a:p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74254"/>
            <a:ext cx="10972800" cy="39535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smtClean="0"/>
              <a:t>16- Türkiye’de </a:t>
            </a:r>
            <a:r>
              <a:rPr lang="tr-TR" sz="2400" dirty="0"/>
              <a:t>Kanser Tarama Merkezlerinde (KETEM) yapılan taramalarla ilgili hangisi yanlıştır?</a:t>
            </a:r>
            <a:br>
              <a:rPr lang="tr-TR" sz="2400" dirty="0"/>
            </a:br>
            <a:r>
              <a:rPr lang="tr-TR" sz="2400" dirty="0"/>
              <a:t>a)    </a:t>
            </a:r>
            <a:r>
              <a:rPr lang="tr-TR" sz="2400" dirty="0" err="1"/>
              <a:t>Serviks</a:t>
            </a:r>
            <a:r>
              <a:rPr lang="tr-TR" sz="2400" dirty="0"/>
              <a:t> kanseri 30-65 yaş kadınlara, HPV veya </a:t>
            </a:r>
            <a:r>
              <a:rPr lang="tr-TR" sz="2400" dirty="0" err="1"/>
              <a:t>Pap-smear</a:t>
            </a:r>
            <a:r>
              <a:rPr lang="tr-TR" sz="2400" dirty="0"/>
              <a:t> testi 5 yılda bir kez tekrarlanır.</a:t>
            </a:r>
            <a:br>
              <a:rPr lang="tr-TR" sz="2400" dirty="0"/>
            </a:br>
            <a:r>
              <a:rPr lang="tr-TR" sz="2400" dirty="0"/>
              <a:t>b)    Meme kanseri, 40-69 yaş kadınlara her 2 yılda bir mamografi tekrarlanır.</a:t>
            </a:r>
            <a:br>
              <a:rPr lang="tr-TR" sz="2400" dirty="0"/>
            </a:br>
            <a:r>
              <a:rPr lang="tr-TR" sz="2400" dirty="0"/>
              <a:t>c)    Kolon kanseri 50-70 yaş arasındaki kişilere, 2 yılda bir gaitada gizli kan testi, 10 yılda bir </a:t>
            </a:r>
            <a:r>
              <a:rPr lang="tr-TR" sz="2400" dirty="0" err="1"/>
              <a:t>kolonoskopi</a:t>
            </a:r>
            <a:r>
              <a:rPr lang="tr-TR" sz="2400" dirty="0"/>
              <a:t> yapılır.</a:t>
            </a:r>
            <a:br>
              <a:rPr lang="tr-TR" sz="2400" dirty="0"/>
            </a:br>
            <a:r>
              <a:rPr lang="tr-TR" sz="2400" dirty="0"/>
              <a:t>d)    Prostat kanseri ≥50 yaş erkeklere, PSA testi, makattan elle muayene ile birlikte veya tek başına yapılır</a:t>
            </a:r>
            <a:br>
              <a:rPr lang="tr-TR" sz="2400" dirty="0"/>
            </a:br>
            <a:r>
              <a:rPr lang="tr-TR" sz="2400" dirty="0"/>
              <a:t>e)    Akciğer kanser taraması yapılmamaktadır.</a:t>
            </a:r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860035"/>
              </p:ext>
            </p:extLst>
          </p:nvPr>
        </p:nvGraphicFramePr>
        <p:xfrm>
          <a:off x="304799" y="481267"/>
          <a:ext cx="11373854" cy="60478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958">
                  <a:extLst>
                    <a:ext uri="{9D8B030D-6E8A-4147-A177-3AD203B41FA5}">
                      <a16:colId xmlns:a16="http://schemas.microsoft.com/office/drawing/2014/main" val="1825572797"/>
                    </a:ext>
                  </a:extLst>
                </a:gridCol>
                <a:gridCol w="2067974">
                  <a:extLst>
                    <a:ext uri="{9D8B030D-6E8A-4147-A177-3AD203B41FA5}">
                      <a16:colId xmlns:a16="http://schemas.microsoft.com/office/drawing/2014/main" val="2169943061"/>
                    </a:ext>
                  </a:extLst>
                </a:gridCol>
                <a:gridCol w="2067974">
                  <a:extLst>
                    <a:ext uri="{9D8B030D-6E8A-4147-A177-3AD203B41FA5}">
                      <a16:colId xmlns:a16="http://schemas.microsoft.com/office/drawing/2014/main" val="675952973"/>
                    </a:ext>
                  </a:extLst>
                </a:gridCol>
                <a:gridCol w="2067974">
                  <a:extLst>
                    <a:ext uri="{9D8B030D-6E8A-4147-A177-3AD203B41FA5}">
                      <a16:colId xmlns:a16="http://schemas.microsoft.com/office/drawing/2014/main" val="1833677738"/>
                    </a:ext>
                  </a:extLst>
                </a:gridCol>
                <a:gridCol w="2067974">
                  <a:extLst>
                    <a:ext uri="{9D8B030D-6E8A-4147-A177-3AD203B41FA5}">
                      <a16:colId xmlns:a16="http://schemas.microsoft.com/office/drawing/2014/main" val="65286625"/>
                    </a:ext>
                  </a:extLst>
                </a:gridCol>
              </a:tblGrid>
              <a:tr h="54980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</a:rPr>
                        <a:t>DERS BAZINDA EN FAZLA DOĞRU VE YANLIŞ CEVAPLANAN SORULAR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801329"/>
                  </a:ext>
                </a:extLst>
              </a:tr>
              <a:tr h="5498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DERSLER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DOĞRU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YANLIŞ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945521"/>
                  </a:ext>
                </a:extLst>
              </a:tr>
              <a:tr h="5498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SORU NO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KİŞİ </a:t>
                      </a:r>
                      <a:r>
                        <a:rPr lang="tr-TR" sz="2000" b="1" u="none" strike="noStrike" dirty="0" smtClean="0">
                          <a:effectLst/>
                        </a:rPr>
                        <a:t>/ </a:t>
                      </a:r>
                      <a:r>
                        <a:rPr lang="tr-TR" sz="2000" b="1" u="none" strike="noStrike" dirty="0">
                          <a:effectLst/>
                        </a:rPr>
                        <a:t>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SORU NO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KİŞİ </a:t>
                      </a:r>
                      <a:r>
                        <a:rPr lang="tr-TR" sz="2000" b="1" u="none" strike="noStrike" dirty="0" smtClean="0">
                          <a:effectLst/>
                        </a:rPr>
                        <a:t>/ </a:t>
                      </a:r>
                      <a:r>
                        <a:rPr lang="tr-TR" sz="2000" b="1" u="none" strike="noStrike" dirty="0">
                          <a:effectLst/>
                        </a:rPr>
                        <a:t>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3383162"/>
                  </a:ext>
                </a:extLst>
              </a:tr>
              <a:tr h="5498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Çocuk Sağ. ve </a:t>
                      </a:r>
                      <a:r>
                        <a:rPr lang="tr-TR" sz="1800" b="1" u="none" strike="noStrike" dirty="0" err="1">
                          <a:effectLst/>
                        </a:rPr>
                        <a:t>Hast</a:t>
                      </a:r>
                      <a:r>
                        <a:rPr lang="tr-TR" sz="1800" b="1" u="none" strike="noStrike" dirty="0">
                          <a:effectLst/>
                        </a:rPr>
                        <a:t>.+ Nükleer Tıp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269 </a:t>
                      </a:r>
                      <a:r>
                        <a:rPr lang="tr-TR" sz="2000" u="none" strike="noStrike" dirty="0" smtClean="0">
                          <a:effectLst/>
                        </a:rPr>
                        <a:t>    (%</a:t>
                      </a:r>
                      <a:r>
                        <a:rPr lang="tr-TR" sz="2000" u="none" strike="noStrike" dirty="0">
                          <a:effectLst/>
                        </a:rPr>
                        <a:t>98,18)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84      (%</a:t>
                      </a:r>
                      <a:r>
                        <a:rPr lang="tr-TR" sz="2000" u="none" strike="noStrike" dirty="0">
                          <a:effectLst/>
                        </a:rPr>
                        <a:t>30,66)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4288263"/>
                  </a:ext>
                </a:extLst>
              </a:tr>
              <a:tr h="5498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Parazitoloji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265     </a:t>
                      </a:r>
                      <a:r>
                        <a:rPr lang="tr-TR" sz="2000" u="none" strike="noStrike" dirty="0">
                          <a:effectLst/>
                        </a:rPr>
                        <a:t>(%96,72)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183     (%</a:t>
                      </a:r>
                      <a:r>
                        <a:rPr lang="tr-TR" sz="2000" u="none" strike="noStrike" dirty="0">
                          <a:effectLst/>
                        </a:rPr>
                        <a:t>66,79)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99551112"/>
                  </a:ext>
                </a:extLst>
              </a:tr>
              <a:tr h="5498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İç Hastalıkları 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272     (%</a:t>
                      </a:r>
                      <a:r>
                        <a:rPr lang="tr-TR" sz="2000" u="none" strike="noStrike" dirty="0">
                          <a:effectLst/>
                        </a:rPr>
                        <a:t>99,28)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253      </a:t>
                      </a:r>
                      <a:r>
                        <a:rPr lang="tr-TR" sz="2000" u="none" strike="noStrike" dirty="0">
                          <a:effectLst/>
                        </a:rPr>
                        <a:t>(%92,34)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0388750"/>
                  </a:ext>
                </a:extLst>
              </a:tr>
              <a:tr h="5498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Biyokimya 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242 </a:t>
                      </a:r>
                      <a:r>
                        <a:rPr lang="tr-TR" sz="2000" u="none" strike="noStrike" dirty="0" smtClean="0">
                          <a:effectLst/>
                        </a:rPr>
                        <a:t>    (%</a:t>
                      </a:r>
                      <a:r>
                        <a:rPr lang="tr-TR" sz="2000" u="none" strike="noStrike" dirty="0">
                          <a:effectLst/>
                        </a:rPr>
                        <a:t>88,33)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206      </a:t>
                      </a:r>
                      <a:r>
                        <a:rPr lang="tr-TR" sz="2000" u="none" strike="noStrike" dirty="0">
                          <a:effectLst/>
                        </a:rPr>
                        <a:t>(%75,19)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34706436"/>
                  </a:ext>
                </a:extLst>
              </a:tr>
              <a:tr h="5498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Acil Tıp 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202 </a:t>
                      </a:r>
                      <a:r>
                        <a:rPr lang="tr-TR" sz="2000" u="none" strike="noStrike" dirty="0" smtClean="0">
                          <a:effectLst/>
                        </a:rPr>
                        <a:t>    (%</a:t>
                      </a:r>
                      <a:r>
                        <a:rPr lang="tr-TR" sz="2000" u="none" strike="noStrike" dirty="0">
                          <a:effectLst/>
                        </a:rPr>
                        <a:t>73,73)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153 </a:t>
                      </a:r>
                      <a:r>
                        <a:rPr lang="tr-TR" sz="2000" u="none" strike="noStrike" dirty="0" smtClean="0">
                          <a:effectLst/>
                        </a:rPr>
                        <a:t>     (%</a:t>
                      </a:r>
                      <a:r>
                        <a:rPr lang="tr-TR" sz="2000" u="none" strike="noStrike" dirty="0">
                          <a:effectLst/>
                        </a:rPr>
                        <a:t>55,84)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29277616"/>
                  </a:ext>
                </a:extLst>
              </a:tr>
              <a:tr h="5498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Genetik 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273     (%</a:t>
                      </a:r>
                      <a:r>
                        <a:rPr lang="tr-TR" sz="2000" u="none" strike="noStrike" dirty="0">
                          <a:effectLst/>
                        </a:rPr>
                        <a:t>99,64)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172 </a:t>
                      </a:r>
                      <a:r>
                        <a:rPr lang="tr-TR" sz="2000" u="none" strike="noStrike" dirty="0" smtClean="0">
                          <a:effectLst/>
                        </a:rPr>
                        <a:t>     (%</a:t>
                      </a:r>
                      <a:r>
                        <a:rPr lang="tr-TR" sz="2000" u="none" strike="noStrike" dirty="0">
                          <a:effectLst/>
                        </a:rPr>
                        <a:t>62,78)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6448578"/>
                  </a:ext>
                </a:extLst>
              </a:tr>
              <a:tr h="5498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Farmakoloji 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270     (%</a:t>
                      </a:r>
                      <a:r>
                        <a:rPr lang="tr-TR" sz="2000" u="none" strike="noStrike" dirty="0">
                          <a:effectLst/>
                        </a:rPr>
                        <a:t>98,55)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214      </a:t>
                      </a:r>
                      <a:r>
                        <a:rPr lang="tr-TR" sz="2000" u="none" strike="noStrike" dirty="0">
                          <a:effectLst/>
                        </a:rPr>
                        <a:t>(%78,11)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13751831"/>
                  </a:ext>
                </a:extLst>
              </a:tr>
              <a:tr h="5498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Patoloji 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250     (%</a:t>
                      </a:r>
                      <a:r>
                        <a:rPr lang="tr-TR" sz="2000" u="none" strike="noStrike" dirty="0">
                          <a:effectLst/>
                        </a:rPr>
                        <a:t>91,25)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211 </a:t>
                      </a:r>
                      <a:r>
                        <a:rPr lang="tr-TR" sz="2000" u="none" strike="noStrike" dirty="0" smtClean="0">
                          <a:effectLst/>
                        </a:rPr>
                        <a:t>     (%</a:t>
                      </a:r>
                      <a:r>
                        <a:rPr lang="tr-TR" sz="2000" u="none" strike="noStrike" dirty="0">
                          <a:effectLst/>
                        </a:rPr>
                        <a:t>77,01)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02908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730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510881"/>
              </p:ext>
            </p:extLst>
          </p:nvPr>
        </p:nvGraphicFramePr>
        <p:xfrm>
          <a:off x="212738" y="31115"/>
          <a:ext cx="11731574" cy="6935347"/>
        </p:xfrm>
        <a:graphic>
          <a:graphicData uri="http://schemas.openxmlformats.org/drawingml/2006/table">
            <a:tbl>
              <a:tblPr firstRow="1" firstCol="1" bandRow="1"/>
              <a:tblGrid>
                <a:gridCol w="3472158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21269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80443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(%)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250000"/>
                        </a:lnSpc>
                      </a:pP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250000"/>
                        </a:lnSpc>
                      </a:pP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250000"/>
                        </a:lnSpc>
                      </a:pP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  <a:tr h="7201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250000"/>
                        </a:lnSpc>
                      </a:pP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322717"/>
                  </a:ext>
                </a:extLst>
              </a:tr>
              <a:tr h="8005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ct val="250000"/>
                        </a:lnSpc>
                      </a:pP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283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738156"/>
              </p:ext>
            </p:extLst>
          </p:nvPr>
        </p:nvGraphicFramePr>
        <p:xfrm>
          <a:off x="109186" y="0"/>
          <a:ext cx="11969079" cy="6631902"/>
        </p:xfrm>
        <a:graphic>
          <a:graphicData uri="http://schemas.openxmlformats.org/drawingml/2006/table">
            <a:tbl>
              <a:tblPr firstRow="1" firstCol="1" bandRow="1"/>
              <a:tblGrid>
                <a:gridCol w="35250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185484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  <a:tr h="4519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11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471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66648"/>
            <a:ext cx="10515600" cy="5010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/>
              <a:t>I. DERS KURULU: HASTALIKLARIN BİYOLOJİK TEMELİ</a:t>
            </a:r>
            <a:endParaRPr lang="tr-TR" dirty="0"/>
          </a:p>
          <a:p>
            <a:r>
              <a:rPr lang="tr-TR" b="1" dirty="0" smtClean="0"/>
              <a:t>09 </a:t>
            </a:r>
            <a:r>
              <a:rPr lang="tr-TR" b="1" dirty="0"/>
              <a:t>Eylül – </a:t>
            </a:r>
            <a:r>
              <a:rPr lang="tr-TR" b="1" dirty="0" smtClean="0"/>
              <a:t>04 </a:t>
            </a:r>
            <a:r>
              <a:rPr lang="tr-TR" b="1" dirty="0"/>
              <a:t>Ekim </a:t>
            </a:r>
            <a:r>
              <a:rPr lang="tr-TR" b="1" dirty="0" smtClean="0"/>
              <a:t>2024</a:t>
            </a:r>
            <a:r>
              <a:rPr lang="tr-TR" b="1" dirty="0"/>
              <a:t>	:</a:t>
            </a:r>
            <a:r>
              <a:rPr lang="tr-TR" dirty="0"/>
              <a:t>	</a:t>
            </a:r>
            <a:r>
              <a:rPr lang="tr-TR" dirty="0" smtClean="0"/>
              <a:t>4 Hafta</a:t>
            </a:r>
            <a:endParaRPr lang="tr-TR" dirty="0"/>
          </a:p>
          <a:p>
            <a:r>
              <a:rPr lang="tr-TR" b="1" dirty="0"/>
              <a:t>Kurul Toplam Ders Saati	: 	</a:t>
            </a:r>
            <a:r>
              <a:rPr lang="tr-TR" dirty="0" smtClean="0"/>
              <a:t>83 </a:t>
            </a:r>
            <a:r>
              <a:rPr lang="tr-TR" dirty="0"/>
              <a:t>Saat</a:t>
            </a:r>
          </a:p>
          <a:p>
            <a:r>
              <a:rPr lang="tr-TR" b="1" dirty="0"/>
              <a:t>Pratik Sınav	</a:t>
            </a:r>
            <a:r>
              <a:rPr lang="tr-TR" b="1" dirty="0" smtClean="0"/>
              <a:t>		: </a:t>
            </a:r>
            <a:r>
              <a:rPr lang="tr-TR" b="1" dirty="0"/>
              <a:t>	</a:t>
            </a:r>
            <a:r>
              <a:rPr lang="tr-TR" b="1" dirty="0" smtClean="0"/>
              <a:t>-</a:t>
            </a:r>
            <a:endParaRPr lang="tr-TR" dirty="0"/>
          </a:p>
          <a:p>
            <a:r>
              <a:rPr lang="tr-TR" b="1" dirty="0"/>
              <a:t>Teorik Sınav	</a:t>
            </a:r>
            <a:r>
              <a:rPr lang="tr-TR" b="1" dirty="0" smtClean="0"/>
              <a:t>		:</a:t>
            </a:r>
            <a:r>
              <a:rPr lang="tr-TR" b="1" dirty="0"/>
              <a:t>	</a:t>
            </a:r>
            <a:r>
              <a:rPr lang="tr-TR" dirty="0" smtClean="0"/>
              <a:t>04 </a:t>
            </a:r>
            <a:r>
              <a:rPr lang="tr-TR" dirty="0"/>
              <a:t>Ekim </a:t>
            </a:r>
            <a:r>
              <a:rPr lang="tr-TR" dirty="0" smtClean="0"/>
              <a:t>2024</a:t>
            </a:r>
            <a:endParaRPr lang="tr-TR" dirty="0"/>
          </a:p>
          <a:p>
            <a:r>
              <a:rPr lang="tr-TR" b="1" dirty="0"/>
              <a:t>Ders Kurulu Başkanı	</a:t>
            </a:r>
            <a:r>
              <a:rPr lang="tr-TR" b="1" dirty="0" smtClean="0"/>
              <a:t>	</a:t>
            </a:r>
            <a:r>
              <a:rPr lang="tr-TR" dirty="0" smtClean="0"/>
              <a:t>:</a:t>
            </a:r>
            <a:r>
              <a:rPr lang="tr-TR" b="1" dirty="0" smtClean="0"/>
              <a:t> </a:t>
            </a:r>
            <a:r>
              <a:rPr lang="tr-TR" b="1" dirty="0"/>
              <a:t>	</a:t>
            </a:r>
            <a:r>
              <a:rPr lang="tr-TR" dirty="0" smtClean="0"/>
              <a:t>Prof</a:t>
            </a:r>
            <a:r>
              <a:rPr lang="tr-TR" dirty="0"/>
              <a:t>. Dr. Engin ŞAHNA</a:t>
            </a:r>
          </a:p>
          <a:p>
            <a:r>
              <a:rPr lang="tr-TR" b="1" dirty="0"/>
              <a:t>Ders Kurulu Başkan </a:t>
            </a:r>
            <a:r>
              <a:rPr lang="tr-TR" b="1" dirty="0" smtClean="0"/>
              <a:t>Yardımcısı</a:t>
            </a:r>
            <a:r>
              <a:rPr lang="tr-TR" dirty="0" smtClean="0"/>
              <a:t>:</a:t>
            </a:r>
            <a:r>
              <a:rPr lang="tr-TR" dirty="0"/>
              <a:t>	Dr. </a:t>
            </a:r>
            <a:r>
              <a:rPr lang="tr-TR" dirty="0" err="1"/>
              <a:t>Öğr</a:t>
            </a:r>
            <a:r>
              <a:rPr lang="tr-TR" dirty="0"/>
              <a:t>. Üyesi </a:t>
            </a:r>
            <a:r>
              <a:rPr lang="tr-TR" dirty="0" smtClean="0"/>
              <a:t>Aşkın ŞEN</a:t>
            </a:r>
            <a:endParaRPr lang="tr-TR" dirty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177118"/>
              </p:ext>
            </p:extLst>
          </p:nvPr>
        </p:nvGraphicFramePr>
        <p:xfrm>
          <a:off x="113739" y="177420"/>
          <a:ext cx="11969079" cy="6514531"/>
        </p:xfrm>
        <a:graphic>
          <a:graphicData uri="http://schemas.openxmlformats.org/drawingml/2006/table">
            <a:tbl>
              <a:tblPr firstRow="1" firstCol="1" bandRow="1"/>
              <a:tblGrid>
                <a:gridCol w="35250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6141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185484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5872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  <a:tr h="4519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471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687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b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Katılım:35)</a:t>
            </a:r>
            <a:endParaRPr lang="tr-TR" sz="28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609600" y="2133600"/>
            <a:ext cx="10972800" cy="3992564"/>
          </a:xfrm>
        </p:spPr>
        <p:txBody>
          <a:bodyPr>
            <a:normAutofit/>
          </a:bodyPr>
          <a:lstStyle/>
          <a:p>
            <a:endParaRPr lang="tr-TR" sz="2800" dirty="0" smtClean="0"/>
          </a:p>
          <a:p>
            <a:pPr marL="0" indent="0">
              <a:buNone/>
            </a:pPr>
            <a:r>
              <a:rPr lang="tr-TR" sz="3600" dirty="0"/>
              <a:t>*</a:t>
            </a:r>
            <a:r>
              <a:rPr lang="tr-TR" sz="3600" dirty="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8224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95450"/>
            <a:ext cx="10972800" cy="4430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/>
              <a:t>*</a:t>
            </a:r>
            <a:r>
              <a:rPr lang="tr-TR" sz="2800" dirty="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6700677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285290"/>
              </p:ext>
            </p:extLst>
          </p:nvPr>
        </p:nvGraphicFramePr>
        <p:xfrm>
          <a:off x="1061544" y="1124600"/>
          <a:ext cx="10268607" cy="4992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90959">
                  <a:extLst>
                    <a:ext uri="{9D8B030D-6E8A-4147-A177-3AD203B41FA5}">
                      <a16:colId xmlns:a16="http://schemas.microsoft.com/office/drawing/2014/main" val="4242490240"/>
                    </a:ext>
                  </a:extLst>
                </a:gridCol>
                <a:gridCol w="2080464">
                  <a:extLst>
                    <a:ext uri="{9D8B030D-6E8A-4147-A177-3AD203B41FA5}">
                      <a16:colId xmlns:a16="http://schemas.microsoft.com/office/drawing/2014/main" val="616972950"/>
                    </a:ext>
                  </a:extLst>
                </a:gridCol>
                <a:gridCol w="1757571">
                  <a:extLst>
                    <a:ext uri="{9D8B030D-6E8A-4147-A177-3AD203B41FA5}">
                      <a16:colId xmlns:a16="http://schemas.microsoft.com/office/drawing/2014/main" val="1037026183"/>
                    </a:ext>
                  </a:extLst>
                </a:gridCol>
                <a:gridCol w="1639613">
                  <a:extLst>
                    <a:ext uri="{9D8B030D-6E8A-4147-A177-3AD203B41FA5}">
                      <a16:colId xmlns:a16="http://schemas.microsoft.com/office/drawing/2014/main" val="1978511428"/>
                    </a:ext>
                  </a:extLst>
                </a:gridCol>
              </a:tblGrid>
              <a:tr h="644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Hafta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Saat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Saat/Gün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7442699"/>
                  </a:ext>
                </a:extLst>
              </a:tr>
              <a:tr h="4830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2024-2025 I.</a:t>
                      </a:r>
                      <a:r>
                        <a:rPr lang="tr-TR" sz="2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DERS KURULU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0378737"/>
                  </a:ext>
                </a:extLst>
              </a:tr>
              <a:tr h="4830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2023-2024 I. DERS KURULU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84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8531560"/>
                  </a:ext>
                </a:extLst>
              </a:tr>
              <a:tr h="4830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2022-2023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84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0494929"/>
                  </a:ext>
                </a:extLst>
              </a:tr>
              <a:tr h="4830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2021-2022 I. ve II.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210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2579341"/>
                  </a:ext>
                </a:extLst>
              </a:tr>
              <a:tr h="4830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2020-2021 I. DERS KURULU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6,7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7211725"/>
                  </a:ext>
                </a:extLst>
              </a:tr>
              <a:tr h="4830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2019-2020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108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5,4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2047878"/>
                  </a:ext>
                </a:extLst>
              </a:tr>
              <a:tr h="4830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2018-2019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113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5,7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1326227"/>
                  </a:ext>
                </a:extLst>
              </a:tr>
              <a:tr h="4830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2017-2018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113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5,7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1694519"/>
                  </a:ext>
                </a:extLst>
              </a:tr>
              <a:tr h="4830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2016-2017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113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5,7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6704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2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3806" y="197701"/>
            <a:ext cx="10515600" cy="639426"/>
          </a:xfrm>
        </p:spPr>
        <p:txBody>
          <a:bodyPr>
            <a:normAutofit/>
          </a:bodyPr>
          <a:lstStyle/>
          <a:p>
            <a:pPr algn="ctr"/>
            <a:r>
              <a:rPr lang="tr-TR" sz="3200" b="1" cap="all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Sınav sorularının dağılımı </a:t>
            </a:r>
            <a:endParaRPr lang="tr-TR" sz="40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500552"/>
              </p:ext>
            </p:extLst>
          </p:nvPr>
        </p:nvGraphicFramePr>
        <p:xfrm>
          <a:off x="1042736" y="837128"/>
          <a:ext cx="9962148" cy="5724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8644">
                  <a:extLst>
                    <a:ext uri="{9D8B030D-6E8A-4147-A177-3AD203B41FA5}">
                      <a16:colId xmlns:a16="http://schemas.microsoft.com/office/drawing/2014/main" val="2787040918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1481085802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1160314724"/>
                    </a:ext>
                  </a:extLst>
                </a:gridCol>
                <a:gridCol w="2988644">
                  <a:extLst>
                    <a:ext uri="{9D8B030D-6E8A-4147-A177-3AD203B41FA5}">
                      <a16:colId xmlns:a16="http://schemas.microsoft.com/office/drawing/2014/main" val="3212102326"/>
                    </a:ext>
                  </a:extLst>
                </a:gridCol>
              </a:tblGrid>
              <a:tr h="48392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SINAV SORULARININ DAĞILIMI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983309"/>
                  </a:ext>
                </a:extLst>
              </a:tr>
              <a:tr h="48392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DERSLER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TEORİK PUAN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PRATİK PUAN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TEORİK + PRATİK PUAN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5293044"/>
                  </a:ext>
                </a:extLst>
              </a:tr>
              <a:tr h="88488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Çocuk Sağ. ve </a:t>
                      </a:r>
                      <a:r>
                        <a:rPr lang="tr-TR" sz="2000" b="1" u="none" strike="noStrike" dirty="0" err="1">
                          <a:effectLst/>
                        </a:rPr>
                        <a:t>Hast</a:t>
                      </a:r>
                      <a:r>
                        <a:rPr lang="tr-TR" sz="2000" b="1" u="none" strike="noStrike" dirty="0">
                          <a:effectLst/>
                        </a:rPr>
                        <a:t>.+ Nükleer Tıp (1-4)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-</a:t>
                      </a:r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43857609"/>
                  </a:ext>
                </a:extLst>
              </a:tr>
              <a:tr h="48392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Parazitoloji (5-14)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r>
                        <a:rPr lang="tr-TR" sz="2000" u="none" strike="noStrike" dirty="0" smtClean="0">
                          <a:effectLst/>
                        </a:rPr>
                        <a:t>-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2723017"/>
                  </a:ext>
                </a:extLst>
              </a:tr>
              <a:tr h="48392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İç Hastalıkları  (15-18)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r>
                        <a:rPr lang="tr-TR" sz="2000" u="none" strike="noStrike" dirty="0" smtClean="0">
                          <a:effectLst/>
                        </a:rPr>
                        <a:t>-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6481267"/>
                  </a:ext>
                </a:extLst>
              </a:tr>
              <a:tr h="48392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Biyokimya  (19-26)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r>
                        <a:rPr lang="tr-TR" sz="2000" u="none" strike="noStrike" dirty="0" smtClean="0">
                          <a:effectLst/>
                        </a:rPr>
                        <a:t>-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86964684"/>
                  </a:ext>
                </a:extLst>
              </a:tr>
              <a:tr h="48392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Acil Tıp  (27-29)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r>
                        <a:rPr lang="tr-TR" sz="2000" u="none" strike="noStrike" dirty="0" smtClean="0">
                          <a:effectLst/>
                        </a:rPr>
                        <a:t>-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2265108"/>
                  </a:ext>
                </a:extLst>
              </a:tr>
              <a:tr h="48392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Genetik  (30-41)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r>
                        <a:rPr lang="tr-TR" sz="2000" u="none" strike="noStrike" dirty="0" smtClean="0">
                          <a:effectLst/>
                        </a:rPr>
                        <a:t>-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1882117"/>
                  </a:ext>
                </a:extLst>
              </a:tr>
              <a:tr h="48392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Farmakoloji  (42-74)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r>
                        <a:rPr lang="tr-TR" sz="2000" u="none" strike="noStrike" dirty="0" smtClean="0">
                          <a:effectLst/>
                        </a:rPr>
                        <a:t>-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98163379"/>
                  </a:ext>
                </a:extLst>
              </a:tr>
              <a:tr h="48392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Patoloji  (75-100)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26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r>
                        <a:rPr lang="tr-TR" sz="2000" u="none" strike="noStrike" dirty="0" smtClean="0">
                          <a:effectLst/>
                        </a:rPr>
                        <a:t>-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2250673"/>
                  </a:ext>
                </a:extLst>
              </a:tr>
              <a:tr h="48392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100</a:t>
                      </a:r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r>
                        <a:rPr lang="tr-TR" sz="2000" u="none" strike="noStrike" dirty="0" smtClean="0">
                          <a:effectLst/>
                        </a:rPr>
                        <a:t>-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9485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808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670996"/>
              </p:ext>
            </p:extLst>
          </p:nvPr>
        </p:nvGraphicFramePr>
        <p:xfrm>
          <a:off x="1765738" y="2060026"/>
          <a:ext cx="8534400" cy="318463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271490">
                  <a:extLst>
                    <a:ext uri="{9D8B030D-6E8A-4147-A177-3AD203B41FA5}">
                      <a16:colId xmlns:a16="http://schemas.microsoft.com/office/drawing/2014/main" val="2428361882"/>
                    </a:ext>
                  </a:extLst>
                </a:gridCol>
                <a:gridCol w="2262910">
                  <a:extLst>
                    <a:ext uri="{9D8B030D-6E8A-4147-A177-3AD203B41FA5}">
                      <a16:colId xmlns:a16="http://schemas.microsoft.com/office/drawing/2014/main" val="137842129"/>
                    </a:ext>
                  </a:extLst>
                </a:gridCol>
              </a:tblGrid>
              <a:tr h="796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</a:rPr>
                        <a:t>Sınava Giren Öğrenci Sayısı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</a:rPr>
                        <a:t>274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611650"/>
                  </a:ext>
                </a:extLst>
              </a:tr>
              <a:tr h="796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</a:rPr>
                        <a:t>Sınava Girmeyen Öğrenci Sayısı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-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6351916"/>
                  </a:ext>
                </a:extLst>
              </a:tr>
              <a:tr h="796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</a:rPr>
                        <a:t>Toplam Soru Sayısı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595279"/>
                  </a:ext>
                </a:extLst>
              </a:tr>
              <a:tr h="796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İptal Edilen Soru (Toplam)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8180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531262"/>
              </p:ext>
            </p:extLst>
          </p:nvPr>
        </p:nvGraphicFramePr>
        <p:xfrm>
          <a:off x="838200" y="1051033"/>
          <a:ext cx="10515600" cy="5172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5329">
                  <a:extLst>
                    <a:ext uri="{9D8B030D-6E8A-4147-A177-3AD203B41FA5}">
                      <a16:colId xmlns:a16="http://schemas.microsoft.com/office/drawing/2014/main" val="3163940598"/>
                    </a:ext>
                  </a:extLst>
                </a:gridCol>
                <a:gridCol w="1800271">
                  <a:extLst>
                    <a:ext uri="{9D8B030D-6E8A-4147-A177-3AD203B41FA5}">
                      <a16:colId xmlns:a16="http://schemas.microsoft.com/office/drawing/2014/main" val="2056779803"/>
                    </a:ext>
                  </a:extLst>
                </a:gridCol>
              </a:tblGrid>
              <a:tr h="5642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YILLARA GÖRE İLGİLİ KURULDAKİ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4589761"/>
                  </a:ext>
                </a:extLst>
              </a:tr>
              <a:tr h="43866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 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67,69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6243018"/>
                  </a:ext>
                </a:extLst>
              </a:tr>
              <a:tr h="43866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2023-2024 I.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68,50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2956916"/>
                  </a:ext>
                </a:extLst>
              </a:tr>
              <a:tr h="43866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2022-2023 I.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70,71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6731381"/>
                  </a:ext>
                </a:extLst>
              </a:tr>
              <a:tr h="43866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2021-2022 I.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52,25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3644852"/>
                  </a:ext>
                </a:extLst>
              </a:tr>
              <a:tr h="44040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2020-2021 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>
                          <a:effectLst/>
                        </a:rPr>
                        <a:t>89,27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3433123"/>
                  </a:ext>
                </a:extLst>
              </a:tr>
              <a:tr h="44040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2019-2020 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69,32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5564499"/>
                  </a:ext>
                </a:extLst>
              </a:tr>
              <a:tr h="4404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2018-2019 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66,97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1035724"/>
                  </a:ext>
                </a:extLst>
              </a:tr>
              <a:tr h="4404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2017-2018 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66,96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4530894"/>
                  </a:ext>
                </a:extLst>
              </a:tr>
              <a:tr h="4404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2016-2017 I. DERS KURULU GENEL ORTALAMA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62,16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2569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230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684827"/>
              </p:ext>
            </p:extLst>
          </p:nvPr>
        </p:nvGraphicFramePr>
        <p:xfrm>
          <a:off x="493986" y="1965435"/>
          <a:ext cx="10859814" cy="3761817"/>
        </p:xfrm>
        <a:graphic>
          <a:graphicData uri="http://schemas.openxmlformats.org/drawingml/2006/table">
            <a:tbl>
              <a:tblPr firstRow="1" firstCol="1" bandRow="1"/>
              <a:tblGrid>
                <a:gridCol w="2832412">
                  <a:extLst>
                    <a:ext uri="{9D8B030D-6E8A-4147-A177-3AD203B41FA5}">
                      <a16:colId xmlns:a16="http://schemas.microsoft.com/office/drawing/2014/main" val="2656119032"/>
                    </a:ext>
                  </a:extLst>
                </a:gridCol>
                <a:gridCol w="2604657">
                  <a:extLst>
                    <a:ext uri="{9D8B030D-6E8A-4147-A177-3AD203B41FA5}">
                      <a16:colId xmlns:a16="http://schemas.microsoft.com/office/drawing/2014/main" val="3142229516"/>
                    </a:ext>
                  </a:extLst>
                </a:gridCol>
                <a:gridCol w="2919324">
                  <a:extLst>
                    <a:ext uri="{9D8B030D-6E8A-4147-A177-3AD203B41FA5}">
                      <a16:colId xmlns:a16="http://schemas.microsoft.com/office/drawing/2014/main" val="2306242689"/>
                    </a:ext>
                  </a:extLst>
                </a:gridCol>
                <a:gridCol w="2503421">
                  <a:extLst>
                    <a:ext uri="{9D8B030D-6E8A-4147-A177-3AD203B41FA5}">
                      <a16:colId xmlns:a16="http://schemas.microsoft.com/office/drawing/2014/main" val="237757000"/>
                    </a:ext>
                  </a:extLst>
                </a:gridCol>
              </a:tblGrid>
              <a:tr h="42898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Sınava giren öğrenci sayısı: 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Sınava girmeyen öğrenci sayısı:   -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647340"/>
                  </a:ext>
                </a:extLst>
              </a:tr>
              <a:tr h="629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Barajlı Not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 Not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06260"/>
                  </a:ext>
                </a:extLst>
              </a:tr>
              <a:tr h="428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Sınav Puanlaması: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787442"/>
                  </a:ext>
                </a:extLst>
              </a:tr>
              <a:tr h="867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Yüksek Not: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 </a:t>
                      </a: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kişi)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 </a:t>
                      </a: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kişi)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903092"/>
                  </a:ext>
                </a:extLst>
              </a:tr>
              <a:tr h="882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Düşük Not: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 kişi)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 kişi)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64246"/>
                  </a:ext>
                </a:extLst>
              </a:tr>
              <a:tr h="524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67,69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68,25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426" marR="46426" marT="6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188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19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955602"/>
              </p:ext>
            </p:extLst>
          </p:nvPr>
        </p:nvGraphicFramePr>
        <p:xfrm>
          <a:off x="320842" y="240631"/>
          <a:ext cx="11710737" cy="6291203"/>
        </p:xfrm>
        <a:graphic>
          <a:graphicData uri="http://schemas.openxmlformats.org/drawingml/2006/table">
            <a:tbl>
              <a:tblPr firstRow="1" firstCol="1" bandRow="1"/>
              <a:tblGrid>
                <a:gridCol w="2257830">
                  <a:extLst>
                    <a:ext uri="{9D8B030D-6E8A-4147-A177-3AD203B41FA5}">
                      <a16:colId xmlns:a16="http://schemas.microsoft.com/office/drawing/2014/main" val="2416152720"/>
                    </a:ext>
                  </a:extLst>
                </a:gridCol>
                <a:gridCol w="1817507">
                  <a:extLst>
                    <a:ext uri="{9D8B030D-6E8A-4147-A177-3AD203B41FA5}">
                      <a16:colId xmlns:a16="http://schemas.microsoft.com/office/drawing/2014/main" val="418109541"/>
                    </a:ext>
                  </a:extLst>
                </a:gridCol>
                <a:gridCol w="1602028">
                  <a:extLst>
                    <a:ext uri="{9D8B030D-6E8A-4147-A177-3AD203B41FA5}">
                      <a16:colId xmlns:a16="http://schemas.microsoft.com/office/drawing/2014/main" val="4025993501"/>
                    </a:ext>
                  </a:extLst>
                </a:gridCol>
                <a:gridCol w="1421685">
                  <a:extLst>
                    <a:ext uri="{9D8B030D-6E8A-4147-A177-3AD203B41FA5}">
                      <a16:colId xmlns:a16="http://schemas.microsoft.com/office/drawing/2014/main" val="1240237483"/>
                    </a:ext>
                  </a:extLst>
                </a:gridCol>
                <a:gridCol w="1602028">
                  <a:extLst>
                    <a:ext uri="{9D8B030D-6E8A-4147-A177-3AD203B41FA5}">
                      <a16:colId xmlns:a16="http://schemas.microsoft.com/office/drawing/2014/main" val="1713217334"/>
                    </a:ext>
                  </a:extLst>
                </a:gridCol>
                <a:gridCol w="1419341">
                  <a:extLst>
                    <a:ext uri="{9D8B030D-6E8A-4147-A177-3AD203B41FA5}">
                      <a16:colId xmlns:a16="http://schemas.microsoft.com/office/drawing/2014/main" val="1744930319"/>
                    </a:ext>
                  </a:extLst>
                </a:gridCol>
                <a:gridCol w="1590318">
                  <a:extLst>
                    <a:ext uri="{9D8B030D-6E8A-4147-A177-3AD203B41FA5}">
                      <a16:colId xmlns:a16="http://schemas.microsoft.com/office/drawing/2014/main" val="1355712347"/>
                    </a:ext>
                  </a:extLst>
                </a:gridCol>
              </a:tblGrid>
              <a:tr h="603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Barajlı Not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Ham Not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81045"/>
                  </a:ext>
                </a:extLst>
              </a:tr>
              <a:tr h="289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Sayı/ Yüzde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TOPLAM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Sayı/ Yüzde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TOPLAM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427610"/>
                  </a:ext>
                </a:extLst>
              </a:tr>
              <a:tr h="494439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Üstü Not Alan Öğrencilerin Dağılımı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≥90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r>
                        <a:rPr lang="tr-TR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2,19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148 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54,02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≥90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r>
                        <a:rPr lang="tr-TR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2,19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139 </a:t>
                      </a: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50,73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060607"/>
                  </a:ext>
                </a:extLst>
              </a:tr>
              <a:tr h="4944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≥80-90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</a:t>
                      </a:r>
                      <a:r>
                        <a:rPr lang="tr-TR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13,14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≥80-90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38</a:t>
                      </a:r>
                      <a:r>
                        <a:rPr lang="tr-TR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13,87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131270"/>
                  </a:ext>
                </a:extLst>
              </a:tr>
              <a:tr h="256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tr-TR" sz="20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68,24-80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95 </a:t>
                      </a: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34,68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322280"/>
                  </a:ext>
                </a:extLst>
              </a:tr>
              <a:tr h="49417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tr-TR" sz="20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67,69-80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106 </a:t>
                      </a: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38,69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454286"/>
                  </a:ext>
                </a:extLst>
              </a:tr>
              <a:tr h="515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357A8C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ORTALAMA   </a:t>
                      </a: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=      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67,69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357A8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  =      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68,25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357A8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640489"/>
                  </a:ext>
                </a:extLst>
              </a:tr>
              <a:tr h="494439"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Altı Not Alan Öğrencilerin Dağılımı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tr-TR" sz="20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60-67,69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63</a:t>
                      </a:r>
                      <a:r>
                        <a:rPr lang="tr-TR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23,00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126</a:t>
                      </a:r>
                      <a:r>
                        <a:rPr lang="tr-TR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45,99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tr-TR" sz="20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60-68,25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r>
                        <a:rPr lang="tr-TR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29,2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135 </a:t>
                      </a: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49,28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173175"/>
                  </a:ext>
                </a:extLst>
              </a:tr>
              <a:tr h="4944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≥50-60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39 </a:t>
                      </a: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14,24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≥50-60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38 </a:t>
                      </a: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13,87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521639"/>
                  </a:ext>
                </a:extLst>
              </a:tr>
              <a:tr h="4944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≥40-50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 </a:t>
                      </a: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5,84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≥40-50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 </a:t>
                      </a: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5,48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416938"/>
                  </a:ext>
                </a:extLst>
              </a:tr>
              <a:tr h="4944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≥30-40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2,92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≥30-40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Kişi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0,73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97029"/>
                  </a:ext>
                </a:extLst>
              </a:tr>
              <a:tr h="44080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≥20-30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≥20-30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142624"/>
                  </a:ext>
                </a:extLst>
              </a:tr>
              <a:tr h="3607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≥10-20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tr-TR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470031"/>
                  </a:ext>
                </a:extLst>
              </a:tr>
              <a:tr h="2446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256288"/>
                  </a:ext>
                </a:extLst>
              </a:tr>
              <a:tr h="31573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982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101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7726" y="882316"/>
            <a:ext cx="10940716" cy="575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35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3400</TotalTime>
  <Words>1329</Words>
  <Application>Microsoft Office PowerPoint</Application>
  <PresentationFormat>Geniş ekran</PresentationFormat>
  <Paragraphs>688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23</vt:i4>
      </vt:variant>
    </vt:vector>
  </HeadingPairs>
  <TitlesOfParts>
    <vt:vector size="33" baseType="lpstr">
      <vt:lpstr>Arial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2_Ofis Teması</vt:lpstr>
      <vt:lpstr>2024 – 2025 EĞİTİM YILI 3. SINIF 1. KURUL DEĞERLENDİRMESİ </vt:lpstr>
      <vt:lpstr>PowerPoint Sunusu</vt:lpstr>
      <vt:lpstr>PowerPoint Sunusu</vt:lpstr>
      <vt:lpstr>Sınav sorularının dağılımı </vt:lpstr>
      <vt:lpstr>SINAV VERİLERİ</vt:lpstr>
      <vt:lpstr>PowerPoint Sunusu</vt:lpstr>
      <vt:lpstr>PUANLAMA</vt:lpstr>
      <vt:lpstr>PowerPoint Sunusu</vt:lpstr>
      <vt:lpstr>PowerPoint Sunusu</vt:lpstr>
      <vt:lpstr>PowerPoint Sunusu</vt:lpstr>
      <vt:lpstr>SINAV ZORLUK İNDEKSİ </vt:lpstr>
      <vt:lpstr>GÜVENİRLİK</vt:lpstr>
      <vt:lpstr>PowerPoint Sunusu</vt:lpstr>
      <vt:lpstr>EN FAZLA DOĞRU  VE YANLIŞ CEVAPLANAN SORULAR </vt:lpstr>
      <vt:lpstr>EN FAZLA DOĞRU CEVAPLANAN SORU </vt:lpstr>
      <vt:lpstr>EN FAZLA YANLIŞ CEVAPLANAN SORU</vt:lpstr>
      <vt:lpstr>PowerPoint Sunusu</vt:lpstr>
      <vt:lpstr>PowerPoint Sunusu</vt:lpstr>
      <vt:lpstr>PowerPoint Sunusu</vt:lpstr>
      <vt:lpstr>PowerPoint Sunusu</vt:lpstr>
      <vt:lpstr>KURULLA İLGİLİ ÖĞRENCİLERİN OLUMLU GÖRÜŞLERİ (Katılım:35)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1340</cp:revision>
  <dcterms:created xsi:type="dcterms:W3CDTF">2022-10-27T00:48:35Z</dcterms:created>
  <dcterms:modified xsi:type="dcterms:W3CDTF">2025-08-12T11:28:43Z</dcterms:modified>
</cp:coreProperties>
</file>